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340" r:id="rId4"/>
    <p:sldId id="301" r:id="rId6"/>
    <p:sldId id="308" r:id="rId7"/>
    <p:sldId id="448" r:id="rId8"/>
    <p:sldId id="449" r:id="rId9"/>
    <p:sldId id="450" r:id="rId10"/>
    <p:sldId id="451" r:id="rId11"/>
    <p:sldId id="452" r:id="rId12"/>
    <p:sldId id="453" r:id="rId13"/>
    <p:sldId id="371" r:id="rId14"/>
    <p:sldId id="411" r:id="rId15"/>
    <p:sldId id="416" r:id="rId16"/>
    <p:sldId id="415" r:id="rId17"/>
    <p:sldId id="419" r:id="rId18"/>
    <p:sldId id="417" r:id="rId19"/>
    <p:sldId id="420" r:id="rId20"/>
    <p:sldId id="392" r:id="rId21"/>
    <p:sldId id="393" r:id="rId22"/>
    <p:sldId id="394" r:id="rId23"/>
    <p:sldId id="389" r:id="rId24"/>
    <p:sldId id="391" r:id="rId25"/>
    <p:sldId id="443" r:id="rId26"/>
    <p:sldId id="444" r:id="rId27"/>
    <p:sldId id="445" r:id="rId28"/>
    <p:sldId id="446" r:id="rId29"/>
    <p:sldId id="447" r:id="rId30"/>
    <p:sldId id="379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54" r:id="rId42"/>
    <p:sldId id="331" r:id="rId43"/>
    <p:sldId id="377" r:id="rId44"/>
    <p:sldId id="296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3" autoAdjust="0"/>
    <p:restoredTop sz="73109" autoAdjust="0"/>
  </p:normalViewPr>
  <p:slideViewPr>
    <p:cSldViewPr snapToGrid="0">
      <p:cViewPr varScale="1">
        <p:scale>
          <a:sx n="72" d="100"/>
          <a:sy n="72" d="100"/>
        </p:scale>
        <p:origin x="11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90108-3859-435A-A728-DB529BAE71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A0507-F22C-4405-9A21-D68475D128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原生</a:t>
            </a: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是将页面的布局设计、业务代码等打包，用户下载安装使用；而</a:t>
            </a:r>
            <a:r>
              <a:rPr lang="en-US" altLang="zh-CN" sz="12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是通过</a:t>
            </a:r>
            <a:r>
              <a:rPr lang="zh-CN" altLang="en-US" sz="12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加载</a:t>
            </a:r>
            <a:r>
              <a:rPr lang="en-US" altLang="zh-CN" sz="12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12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来进行页面的展示。</a:t>
            </a:r>
            <a:endParaRPr lang="en-US" altLang="zh-CN" sz="1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28600"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故而，由于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使用方便功能强大，被广泛使用于广告、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展示内容（广告、博客或购物类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）、网站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身份认证等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Android apps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28600"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在现代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应用中，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iframes/popups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经常被使用且安全性已经得到了较好的保证。但对于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的安全性研究却还依然非常缺失。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静态分析工具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可以发现违背程序编写标准的问题，程序中不安全、不明确和模糊的部分，找出程序中不可移植部分、违背程序编程风格的问题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导致了很高的误报率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Facebook Messenger</a:t>
            </a:r>
            <a:r>
              <a:rPr lang="zh-CN" altLang="en-US" sz="2800" dirty="0"/>
              <a:t>应用程序中触发</a:t>
            </a:r>
            <a:r>
              <a:rPr lang="en-US" altLang="zh-CN" sz="2800" dirty="0"/>
              <a:t>WebView</a:t>
            </a:r>
            <a:r>
              <a:rPr lang="zh-CN" altLang="en-US" sz="2800" dirty="0"/>
              <a:t>，分析工具需要自动 登录并打开一个</a:t>
            </a:r>
            <a:r>
              <a:rPr lang="en-US" altLang="zh-CN" sz="2800" dirty="0"/>
              <a:t>URL</a:t>
            </a:r>
            <a:r>
              <a:rPr lang="zh-CN" altLang="en-US" sz="2800" dirty="0"/>
              <a:t>链接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65109-C15A-4F77-954D-26DDE940CD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3C8F-B0EC-4FAB-8619-2000A14A44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GIF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2254754" y="-708807"/>
            <a:ext cx="609441" cy="609441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3"/>
            <a:ext cx="12215086" cy="6856215"/>
          </a:xfrm>
          <a:prstGeom prst="rect">
            <a:avLst/>
          </a:prstGeom>
        </p:spPr>
      </p:pic>
      <p:sp>
        <p:nvSpPr>
          <p:cNvPr id="61" name="矩形 1"/>
          <p:cNvSpPr/>
          <p:nvPr/>
        </p:nvSpPr>
        <p:spPr>
          <a:xfrm>
            <a:off x="9480" y="1808319"/>
            <a:ext cx="12215086" cy="3311506"/>
          </a:xfrm>
          <a:custGeom>
            <a:avLst/>
            <a:gdLst>
              <a:gd name="connsiteX0" fmla="*/ 0 w 12218267"/>
              <a:gd name="connsiteY0" fmla="*/ 0 h 3312368"/>
              <a:gd name="connsiteX1" fmla="*/ 12218267 w 12218267"/>
              <a:gd name="connsiteY1" fmla="*/ 0 h 3312368"/>
              <a:gd name="connsiteX2" fmla="*/ 12218267 w 12218267"/>
              <a:gd name="connsiteY2" fmla="*/ 3312368 h 3312368"/>
              <a:gd name="connsiteX3" fmla="*/ 0 w 12218267"/>
              <a:gd name="connsiteY3" fmla="*/ 3312368 h 3312368"/>
              <a:gd name="connsiteX4" fmla="*/ 0 w 12218267"/>
              <a:gd name="connsiteY4" fmla="*/ 0 h 3312368"/>
              <a:gd name="connsiteX0-1" fmla="*/ 0 w 12218267"/>
              <a:gd name="connsiteY0-2" fmla="*/ 4337 h 3316705"/>
              <a:gd name="connsiteX1-3" fmla="*/ 6077243 w 12218267"/>
              <a:gd name="connsiteY1-4" fmla="*/ 0 h 3316705"/>
              <a:gd name="connsiteX2-5" fmla="*/ 12218267 w 12218267"/>
              <a:gd name="connsiteY2-6" fmla="*/ 4337 h 3316705"/>
              <a:gd name="connsiteX3-7" fmla="*/ 12218267 w 12218267"/>
              <a:gd name="connsiteY3-8" fmla="*/ 3316705 h 3316705"/>
              <a:gd name="connsiteX4-9" fmla="*/ 0 w 12218267"/>
              <a:gd name="connsiteY4-10" fmla="*/ 3316705 h 3316705"/>
              <a:gd name="connsiteX5" fmla="*/ 0 w 12218267"/>
              <a:gd name="connsiteY5" fmla="*/ 4337 h 3316705"/>
              <a:gd name="connsiteX0-11" fmla="*/ 0 w 12218267"/>
              <a:gd name="connsiteY0-12" fmla="*/ 0 h 3312368"/>
              <a:gd name="connsiteX1-13" fmla="*/ 6091310 w 12218267"/>
              <a:gd name="connsiteY1-14" fmla="*/ 895996 h 3312368"/>
              <a:gd name="connsiteX2-15" fmla="*/ 12218267 w 12218267"/>
              <a:gd name="connsiteY2-16" fmla="*/ 0 h 3312368"/>
              <a:gd name="connsiteX3-17" fmla="*/ 12218267 w 12218267"/>
              <a:gd name="connsiteY3-18" fmla="*/ 3312368 h 3312368"/>
              <a:gd name="connsiteX4-19" fmla="*/ 0 w 12218267"/>
              <a:gd name="connsiteY4-20" fmla="*/ 3312368 h 3312368"/>
              <a:gd name="connsiteX5-21" fmla="*/ 0 w 12218267"/>
              <a:gd name="connsiteY5-22" fmla="*/ 0 h 3312368"/>
              <a:gd name="connsiteX0-23" fmla="*/ 0 w 12218267"/>
              <a:gd name="connsiteY0-24" fmla="*/ 0 h 3312368"/>
              <a:gd name="connsiteX1-25" fmla="*/ 6035040 w 12218267"/>
              <a:gd name="connsiteY1-26" fmla="*/ 853793 h 3312368"/>
              <a:gd name="connsiteX2-27" fmla="*/ 12218267 w 12218267"/>
              <a:gd name="connsiteY2-28" fmla="*/ 0 h 3312368"/>
              <a:gd name="connsiteX3-29" fmla="*/ 12218267 w 12218267"/>
              <a:gd name="connsiteY3-30" fmla="*/ 3312368 h 3312368"/>
              <a:gd name="connsiteX4-31" fmla="*/ 0 w 12218267"/>
              <a:gd name="connsiteY4-32" fmla="*/ 3312368 h 3312368"/>
              <a:gd name="connsiteX5-33" fmla="*/ 0 w 12218267"/>
              <a:gd name="connsiteY5-34" fmla="*/ 0 h 3312368"/>
              <a:gd name="connsiteX0-35" fmla="*/ 0 w 12218267"/>
              <a:gd name="connsiteY0-36" fmla="*/ 0 h 3312368"/>
              <a:gd name="connsiteX1-37" fmla="*/ 6091310 w 12218267"/>
              <a:gd name="connsiteY1-38" fmla="*/ 853793 h 3312368"/>
              <a:gd name="connsiteX2-39" fmla="*/ 12218267 w 12218267"/>
              <a:gd name="connsiteY2-40" fmla="*/ 0 h 3312368"/>
              <a:gd name="connsiteX3-41" fmla="*/ 12218267 w 12218267"/>
              <a:gd name="connsiteY3-42" fmla="*/ 3312368 h 3312368"/>
              <a:gd name="connsiteX4-43" fmla="*/ 0 w 12218267"/>
              <a:gd name="connsiteY4-44" fmla="*/ 3312368 h 3312368"/>
              <a:gd name="connsiteX5-45" fmla="*/ 0 w 12218267"/>
              <a:gd name="connsiteY5-46" fmla="*/ 0 h 3312368"/>
              <a:gd name="connsiteX0-47" fmla="*/ 0 w 12218267"/>
              <a:gd name="connsiteY0-48" fmla="*/ 0 h 3312368"/>
              <a:gd name="connsiteX1-49" fmla="*/ 6091310 w 12218267"/>
              <a:gd name="connsiteY1-50" fmla="*/ 853793 h 3312368"/>
              <a:gd name="connsiteX2-51" fmla="*/ 12218267 w 12218267"/>
              <a:gd name="connsiteY2-52" fmla="*/ 0 h 3312368"/>
              <a:gd name="connsiteX3-53" fmla="*/ 12218267 w 12218267"/>
              <a:gd name="connsiteY3-54" fmla="*/ 3312368 h 3312368"/>
              <a:gd name="connsiteX4-55" fmla="*/ 6105378 w 12218267"/>
              <a:gd name="connsiteY4-56" fmla="*/ 3301570 h 3312368"/>
              <a:gd name="connsiteX5-57" fmla="*/ 0 w 12218267"/>
              <a:gd name="connsiteY5-58" fmla="*/ 3312368 h 3312368"/>
              <a:gd name="connsiteX6" fmla="*/ 0 w 12218267"/>
              <a:gd name="connsiteY6" fmla="*/ 0 h 3312368"/>
              <a:gd name="connsiteX0-59" fmla="*/ 0 w 12218267"/>
              <a:gd name="connsiteY0-60" fmla="*/ 0 h 3312368"/>
              <a:gd name="connsiteX1-61" fmla="*/ 6091310 w 12218267"/>
              <a:gd name="connsiteY1-62" fmla="*/ 853793 h 3312368"/>
              <a:gd name="connsiteX2-63" fmla="*/ 12218267 w 12218267"/>
              <a:gd name="connsiteY2-64" fmla="*/ 0 h 3312368"/>
              <a:gd name="connsiteX3-65" fmla="*/ 12218267 w 12218267"/>
              <a:gd name="connsiteY3-66" fmla="*/ 3312368 h 3312368"/>
              <a:gd name="connsiteX4-67" fmla="*/ 6133513 w 12218267"/>
              <a:gd name="connsiteY4-68" fmla="*/ 2710727 h 3312368"/>
              <a:gd name="connsiteX5-69" fmla="*/ 0 w 12218267"/>
              <a:gd name="connsiteY5-70" fmla="*/ 3312368 h 3312368"/>
              <a:gd name="connsiteX6-71" fmla="*/ 0 w 12218267"/>
              <a:gd name="connsiteY6-72" fmla="*/ 0 h 3312368"/>
              <a:gd name="connsiteX0-73" fmla="*/ 0 w 12218267"/>
              <a:gd name="connsiteY0-74" fmla="*/ 0 h 3312368"/>
              <a:gd name="connsiteX1-75" fmla="*/ 6091310 w 12218267"/>
              <a:gd name="connsiteY1-76" fmla="*/ 853793 h 3312368"/>
              <a:gd name="connsiteX2-77" fmla="*/ 12218267 w 12218267"/>
              <a:gd name="connsiteY2-78" fmla="*/ 0 h 3312368"/>
              <a:gd name="connsiteX3-79" fmla="*/ 12218267 w 12218267"/>
              <a:gd name="connsiteY3-80" fmla="*/ 3312368 h 3312368"/>
              <a:gd name="connsiteX4-81" fmla="*/ 6119445 w 12218267"/>
              <a:gd name="connsiteY4-82" fmla="*/ 2471576 h 3312368"/>
              <a:gd name="connsiteX5-83" fmla="*/ 0 w 12218267"/>
              <a:gd name="connsiteY5-84" fmla="*/ 3312368 h 3312368"/>
              <a:gd name="connsiteX6-85" fmla="*/ 0 w 12218267"/>
              <a:gd name="connsiteY6-86" fmla="*/ 0 h 3312368"/>
              <a:gd name="connsiteX0-87" fmla="*/ 0 w 12218267"/>
              <a:gd name="connsiteY0-88" fmla="*/ 0 h 3312368"/>
              <a:gd name="connsiteX1-89" fmla="*/ 6091310 w 12218267"/>
              <a:gd name="connsiteY1-90" fmla="*/ 853793 h 3312368"/>
              <a:gd name="connsiteX2-91" fmla="*/ 12218267 w 12218267"/>
              <a:gd name="connsiteY2-92" fmla="*/ 0 h 3312368"/>
              <a:gd name="connsiteX3-93" fmla="*/ 12218267 w 12218267"/>
              <a:gd name="connsiteY3-94" fmla="*/ 3312368 h 3312368"/>
              <a:gd name="connsiteX4-95" fmla="*/ 6119445 w 12218267"/>
              <a:gd name="connsiteY4-96" fmla="*/ 2232425 h 3312368"/>
              <a:gd name="connsiteX5-97" fmla="*/ 0 w 12218267"/>
              <a:gd name="connsiteY5-98" fmla="*/ 3312368 h 3312368"/>
              <a:gd name="connsiteX6-99" fmla="*/ 0 w 12218267"/>
              <a:gd name="connsiteY6-100" fmla="*/ 0 h 3312368"/>
              <a:gd name="connsiteX0-101" fmla="*/ 0 w 12218267"/>
              <a:gd name="connsiteY0-102" fmla="*/ 0 h 3312368"/>
              <a:gd name="connsiteX1-103" fmla="*/ 6091310 w 12218267"/>
              <a:gd name="connsiteY1-104" fmla="*/ 853793 h 3312368"/>
              <a:gd name="connsiteX2-105" fmla="*/ 12218267 w 12218267"/>
              <a:gd name="connsiteY2-106" fmla="*/ 0 h 3312368"/>
              <a:gd name="connsiteX3-107" fmla="*/ 12218267 w 12218267"/>
              <a:gd name="connsiteY3-108" fmla="*/ 3312368 h 3312368"/>
              <a:gd name="connsiteX4-109" fmla="*/ 6133513 w 12218267"/>
              <a:gd name="connsiteY4-110" fmla="*/ 2443440 h 3312368"/>
              <a:gd name="connsiteX5-111" fmla="*/ 0 w 12218267"/>
              <a:gd name="connsiteY5-112" fmla="*/ 3312368 h 3312368"/>
              <a:gd name="connsiteX6-113" fmla="*/ 0 w 12218267"/>
              <a:gd name="connsiteY6-114" fmla="*/ 0 h 3312368"/>
              <a:gd name="connsiteX0-115" fmla="*/ 0 w 12218267"/>
              <a:gd name="connsiteY0-116" fmla="*/ 0 h 3312368"/>
              <a:gd name="connsiteX1-117" fmla="*/ 6091310 w 12218267"/>
              <a:gd name="connsiteY1-118" fmla="*/ 853793 h 3312368"/>
              <a:gd name="connsiteX2-119" fmla="*/ 12218267 w 12218267"/>
              <a:gd name="connsiteY2-120" fmla="*/ 0 h 3312368"/>
              <a:gd name="connsiteX3-121" fmla="*/ 12218267 w 12218267"/>
              <a:gd name="connsiteY3-122" fmla="*/ 3312368 h 3312368"/>
              <a:gd name="connsiteX4-123" fmla="*/ 6100856 w 12218267"/>
              <a:gd name="connsiteY4-124" fmla="*/ 2443440 h 3312368"/>
              <a:gd name="connsiteX5-125" fmla="*/ 0 w 12218267"/>
              <a:gd name="connsiteY5-126" fmla="*/ 3312368 h 3312368"/>
              <a:gd name="connsiteX6-127" fmla="*/ 0 w 12218267"/>
              <a:gd name="connsiteY6-128" fmla="*/ 0 h 33123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71" y="connsiteY6-72"/>
              </a:cxn>
            </a:cxnLst>
            <a:rect l="l" t="t" r="r" b="b"/>
            <a:pathLst>
              <a:path w="12218267" h="3312368">
                <a:moveTo>
                  <a:pt x="0" y="0"/>
                </a:moveTo>
                <a:lnTo>
                  <a:pt x="6091310" y="853793"/>
                </a:lnTo>
                <a:lnTo>
                  <a:pt x="12218267" y="0"/>
                </a:lnTo>
                <a:lnTo>
                  <a:pt x="12218267" y="3312368"/>
                </a:lnTo>
                <a:lnTo>
                  <a:pt x="6100856" y="2443440"/>
                </a:lnTo>
                <a:lnTo>
                  <a:pt x="0" y="3312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3" name="矩形 2"/>
          <p:cNvSpPr/>
          <p:nvPr/>
        </p:nvSpPr>
        <p:spPr>
          <a:xfrm>
            <a:off x="1617129" y="1515604"/>
            <a:ext cx="3897378" cy="98425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98393" h="984509">
                <a:moveTo>
                  <a:pt x="116732" y="0"/>
                </a:moveTo>
                <a:lnTo>
                  <a:pt x="3898393" y="984509"/>
                </a:lnTo>
                <a:lnTo>
                  <a:pt x="0" y="211160"/>
                </a:lnTo>
                <a:lnTo>
                  <a:pt x="116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4" name="矩形 2"/>
          <p:cNvSpPr/>
          <p:nvPr/>
        </p:nvSpPr>
        <p:spPr>
          <a:xfrm flipH="1">
            <a:off x="7175839" y="1473747"/>
            <a:ext cx="3912776" cy="994524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42579 w 5024240"/>
              <a:gd name="connsiteY0-38" fmla="*/ 0 h 984509"/>
              <a:gd name="connsiteX1-39" fmla="*/ 5024240 w 5024240"/>
              <a:gd name="connsiteY1-40" fmla="*/ 984509 h 984509"/>
              <a:gd name="connsiteX2-41" fmla="*/ 0 w 5024240"/>
              <a:gd name="connsiteY2-42" fmla="*/ 303627 h 984509"/>
              <a:gd name="connsiteX3-43" fmla="*/ 1242579 w 5024240"/>
              <a:gd name="connsiteY3-44" fmla="*/ 0 h 984509"/>
              <a:gd name="connsiteX0-45" fmla="*/ 1448526 w 5230187"/>
              <a:gd name="connsiteY0-46" fmla="*/ 0 h 984509"/>
              <a:gd name="connsiteX1-47" fmla="*/ 5230187 w 5230187"/>
              <a:gd name="connsiteY1-48" fmla="*/ 984509 h 984509"/>
              <a:gd name="connsiteX2-49" fmla="*/ 0 w 5230187"/>
              <a:gd name="connsiteY2-50" fmla="*/ 170063 h 984509"/>
              <a:gd name="connsiteX3-51" fmla="*/ 1448526 w 5230187"/>
              <a:gd name="connsiteY3-52" fmla="*/ 0 h 984509"/>
              <a:gd name="connsiteX0-53" fmla="*/ 130462 w 5230187"/>
              <a:gd name="connsiteY0-54" fmla="*/ 0 h 994783"/>
              <a:gd name="connsiteX1-55" fmla="*/ 5230187 w 5230187"/>
              <a:gd name="connsiteY1-56" fmla="*/ 994783 h 994783"/>
              <a:gd name="connsiteX2-57" fmla="*/ 0 w 5230187"/>
              <a:gd name="connsiteY2-58" fmla="*/ 180337 h 994783"/>
              <a:gd name="connsiteX3-59" fmla="*/ 130462 w 5230187"/>
              <a:gd name="connsiteY3-60" fmla="*/ 0 h 994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30187" h="994783">
                <a:moveTo>
                  <a:pt x="130462" y="0"/>
                </a:moveTo>
                <a:lnTo>
                  <a:pt x="5230187" y="994783"/>
                </a:lnTo>
                <a:lnTo>
                  <a:pt x="0" y="180337"/>
                </a:lnTo>
                <a:lnTo>
                  <a:pt x="13046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5" name="矩形 2"/>
          <p:cNvSpPr/>
          <p:nvPr/>
        </p:nvSpPr>
        <p:spPr>
          <a:xfrm flipH="1">
            <a:off x="7351902" y="1584305"/>
            <a:ext cx="2115267" cy="717194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83768 w 3898393"/>
              <a:gd name="connsiteY0-38" fmla="*/ 55968 h 773349"/>
              <a:gd name="connsiteX1-39" fmla="*/ 3898393 w 3898393"/>
              <a:gd name="connsiteY1-40" fmla="*/ 773349 h 773349"/>
              <a:gd name="connsiteX2-41" fmla="*/ 0 w 3898393"/>
              <a:gd name="connsiteY2-42" fmla="*/ 0 h 773349"/>
              <a:gd name="connsiteX3-43" fmla="*/ 1283768 w 3898393"/>
              <a:gd name="connsiteY3-44" fmla="*/ 55968 h 773349"/>
              <a:gd name="connsiteX0-45" fmla="*/ 212841 w 2827466"/>
              <a:gd name="connsiteY0-46" fmla="*/ 0 h 717381"/>
              <a:gd name="connsiteX1-47" fmla="*/ 2827466 w 2827466"/>
              <a:gd name="connsiteY1-48" fmla="*/ 717381 h 717381"/>
              <a:gd name="connsiteX2-49" fmla="*/ 0 w 2827466"/>
              <a:gd name="connsiteY2-50" fmla="*/ 108418 h 717381"/>
              <a:gd name="connsiteX3-51" fmla="*/ 212841 w 2827466"/>
              <a:gd name="connsiteY3-52" fmla="*/ 0 h 7173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827466" h="717381">
                <a:moveTo>
                  <a:pt x="212841" y="0"/>
                </a:moveTo>
                <a:lnTo>
                  <a:pt x="2827466" y="717381"/>
                </a:lnTo>
                <a:lnTo>
                  <a:pt x="0" y="108418"/>
                </a:lnTo>
                <a:lnTo>
                  <a:pt x="21284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6" name="矩形 2"/>
          <p:cNvSpPr/>
          <p:nvPr/>
        </p:nvSpPr>
        <p:spPr>
          <a:xfrm rot="20121383">
            <a:off x="1157750" y="4488933"/>
            <a:ext cx="3883805" cy="907255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9496 w 3801157"/>
              <a:gd name="connsiteY0-38" fmla="*/ 0 h 984509"/>
              <a:gd name="connsiteX1-39" fmla="*/ 3801157 w 3801157"/>
              <a:gd name="connsiteY1-40" fmla="*/ 984509 h 984509"/>
              <a:gd name="connsiteX2-41" fmla="*/ 0 w 3801157"/>
              <a:gd name="connsiteY2-42" fmla="*/ 368805 h 984509"/>
              <a:gd name="connsiteX3-43" fmla="*/ 19496 w 3801157"/>
              <a:gd name="connsiteY3-44" fmla="*/ 0 h 984509"/>
              <a:gd name="connsiteX0-45" fmla="*/ 0 w 3884816"/>
              <a:gd name="connsiteY0-46" fmla="*/ 0 h 907491"/>
              <a:gd name="connsiteX1-47" fmla="*/ 3884816 w 3884816"/>
              <a:gd name="connsiteY1-48" fmla="*/ 907491 h 907491"/>
              <a:gd name="connsiteX2-49" fmla="*/ 83659 w 3884816"/>
              <a:gd name="connsiteY2-50" fmla="*/ 291787 h 907491"/>
              <a:gd name="connsiteX3-51" fmla="*/ 0 w 3884816"/>
              <a:gd name="connsiteY3-52" fmla="*/ 0 h 907491"/>
              <a:gd name="connsiteX0-53" fmla="*/ 0 w 3884816"/>
              <a:gd name="connsiteY0-54" fmla="*/ 0 h 907491"/>
              <a:gd name="connsiteX1-55" fmla="*/ 3884816 w 3884816"/>
              <a:gd name="connsiteY1-56" fmla="*/ 907491 h 907491"/>
              <a:gd name="connsiteX2-57" fmla="*/ 54105 w 3884816"/>
              <a:gd name="connsiteY2-58" fmla="*/ 233013 h 907491"/>
              <a:gd name="connsiteX3-59" fmla="*/ 0 w 3884816"/>
              <a:gd name="connsiteY3-60" fmla="*/ 0 h 9074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84816" h="907491">
                <a:moveTo>
                  <a:pt x="0" y="0"/>
                </a:moveTo>
                <a:lnTo>
                  <a:pt x="3884816" y="907491"/>
                </a:lnTo>
                <a:lnTo>
                  <a:pt x="54105" y="2330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7" name="矩形 2"/>
          <p:cNvSpPr/>
          <p:nvPr/>
        </p:nvSpPr>
        <p:spPr>
          <a:xfrm rot="2083323" flipH="1">
            <a:off x="6608300" y="4089285"/>
            <a:ext cx="2530869" cy="107341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83768 w 3898393"/>
              <a:gd name="connsiteY0-38" fmla="*/ 55968 h 773349"/>
              <a:gd name="connsiteX1-39" fmla="*/ 3898393 w 3898393"/>
              <a:gd name="connsiteY1-40" fmla="*/ 773349 h 773349"/>
              <a:gd name="connsiteX2-41" fmla="*/ 0 w 3898393"/>
              <a:gd name="connsiteY2-42" fmla="*/ 0 h 773349"/>
              <a:gd name="connsiteX3-43" fmla="*/ 1283768 w 3898393"/>
              <a:gd name="connsiteY3-44" fmla="*/ 55968 h 773349"/>
              <a:gd name="connsiteX0-45" fmla="*/ 212841 w 2827466"/>
              <a:gd name="connsiteY0-46" fmla="*/ 0 h 717381"/>
              <a:gd name="connsiteX1-47" fmla="*/ 2827466 w 2827466"/>
              <a:gd name="connsiteY1-48" fmla="*/ 717381 h 717381"/>
              <a:gd name="connsiteX2-49" fmla="*/ 0 w 2827466"/>
              <a:gd name="connsiteY2-50" fmla="*/ 108418 h 717381"/>
              <a:gd name="connsiteX3-51" fmla="*/ 212841 w 2827466"/>
              <a:gd name="connsiteY3-52" fmla="*/ 0 h 717381"/>
              <a:gd name="connsiteX0-53" fmla="*/ 0 w 3321217"/>
              <a:gd name="connsiteY0-54" fmla="*/ 0 h 1108806"/>
              <a:gd name="connsiteX1-55" fmla="*/ 3321217 w 3321217"/>
              <a:gd name="connsiteY1-56" fmla="*/ 1108806 h 1108806"/>
              <a:gd name="connsiteX2-57" fmla="*/ 493751 w 3321217"/>
              <a:gd name="connsiteY2-58" fmla="*/ 499843 h 1108806"/>
              <a:gd name="connsiteX3-59" fmla="*/ 0 w 3321217"/>
              <a:gd name="connsiteY3-60" fmla="*/ 0 h 1108806"/>
              <a:gd name="connsiteX0-61" fmla="*/ 61782 w 3382999"/>
              <a:gd name="connsiteY0-62" fmla="*/ 0 h 1108806"/>
              <a:gd name="connsiteX1-63" fmla="*/ 3382999 w 3382999"/>
              <a:gd name="connsiteY1-64" fmla="*/ 1108806 h 1108806"/>
              <a:gd name="connsiteX2-65" fmla="*/ 0 w 3382999"/>
              <a:gd name="connsiteY2-66" fmla="*/ 161755 h 1108806"/>
              <a:gd name="connsiteX3-67" fmla="*/ 61782 w 3382999"/>
              <a:gd name="connsiteY3-68" fmla="*/ 0 h 1108806"/>
              <a:gd name="connsiteX0-69" fmla="*/ 129492 w 3382999"/>
              <a:gd name="connsiteY0-70" fmla="*/ 0 h 1073693"/>
              <a:gd name="connsiteX1-71" fmla="*/ 3382999 w 3382999"/>
              <a:gd name="connsiteY1-72" fmla="*/ 1073693 h 1073693"/>
              <a:gd name="connsiteX2-73" fmla="*/ 0 w 3382999"/>
              <a:gd name="connsiteY2-74" fmla="*/ 126642 h 1073693"/>
              <a:gd name="connsiteX3-75" fmla="*/ 129492 w 3382999"/>
              <a:gd name="connsiteY3-76" fmla="*/ 0 h 10736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82999" h="1073693">
                <a:moveTo>
                  <a:pt x="129492" y="0"/>
                </a:moveTo>
                <a:lnTo>
                  <a:pt x="3382999" y="1073693"/>
                </a:lnTo>
                <a:lnTo>
                  <a:pt x="0" y="126642"/>
                </a:lnTo>
                <a:lnTo>
                  <a:pt x="12949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68" name="组合 67"/>
          <p:cNvGrpSpPr/>
          <p:nvPr/>
        </p:nvGrpSpPr>
        <p:grpSpPr>
          <a:xfrm>
            <a:off x="4080302" y="5357661"/>
            <a:ext cx="662952" cy="662952"/>
            <a:chOff x="8077071" y="845254"/>
            <a:chExt cx="2036801" cy="2036802"/>
          </a:xfrm>
        </p:grpSpPr>
        <p:sp>
          <p:nvSpPr>
            <p:cNvPr id="69" name="椭圆 68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0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872183" y="5357661"/>
            <a:ext cx="662952" cy="662952"/>
            <a:chOff x="8125599" y="1434035"/>
            <a:chExt cx="2036802" cy="2036802"/>
          </a:xfrm>
        </p:grpSpPr>
        <p:sp>
          <p:nvSpPr>
            <p:cNvPr id="72" name="椭圆 7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3" name="Freeform 261"/>
            <p:cNvSpPr/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724892" y="5357661"/>
            <a:ext cx="662952" cy="662952"/>
            <a:chOff x="8125599" y="1434035"/>
            <a:chExt cx="2036802" cy="2036802"/>
          </a:xfrm>
        </p:grpSpPr>
        <p:sp>
          <p:nvSpPr>
            <p:cNvPr id="76" name="椭圆 7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grpSp>
          <p:nvGrpSpPr>
            <p:cNvPr id="77" name="组合 76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78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79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80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6542985" y="5357661"/>
            <a:ext cx="662952" cy="662952"/>
            <a:chOff x="8125599" y="1434035"/>
            <a:chExt cx="2036802" cy="2036802"/>
          </a:xfrm>
        </p:grpSpPr>
        <p:sp>
          <p:nvSpPr>
            <p:cNvPr id="82" name="椭圆 8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83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391807" y="5357661"/>
            <a:ext cx="662952" cy="662952"/>
            <a:chOff x="8125599" y="1434035"/>
            <a:chExt cx="2036802" cy="2036802"/>
          </a:xfrm>
        </p:grpSpPr>
        <p:sp>
          <p:nvSpPr>
            <p:cNvPr id="85" name="椭圆 84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86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" name="TextBox 7"/>
          <p:cNvSpPr>
            <a:spLocks noChangeArrowheads="1"/>
          </p:cNvSpPr>
          <p:nvPr/>
        </p:nvSpPr>
        <p:spPr bwMode="auto">
          <a:xfrm>
            <a:off x="637680" y="2569360"/>
            <a:ext cx="11140463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针对移动端</a:t>
            </a:r>
            <a:r>
              <a:rPr lang="en-US" altLang="zh-CN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</a:t>
            </a:r>
            <a:r>
              <a:rPr lang="zh-CN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漏洞的检测与防御</a:t>
            </a:r>
            <a:endParaRPr lang="zh-CN" altLang="en-US" sz="40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矩形 3"/>
          <p:cNvSpPr>
            <a:spLocks noChangeArrowheads="1"/>
          </p:cNvSpPr>
          <p:nvPr/>
        </p:nvSpPr>
        <p:spPr bwMode="auto">
          <a:xfrm>
            <a:off x="4599646" y="4759178"/>
            <a:ext cx="2926948" cy="31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5" tIns="34278" rIns="68555" bIns="34278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答辩人：黄维东 张汕成 黄永琢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sp>
        <p:nvSpPr>
          <p:cNvPr id="75" name="椭圆 74"/>
          <p:cNvSpPr/>
          <p:nvPr/>
        </p:nvSpPr>
        <p:spPr>
          <a:xfrm>
            <a:off x="5088150" y="547689"/>
            <a:ext cx="1945449" cy="194544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26" y="605928"/>
            <a:ext cx="1836883" cy="18368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4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50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54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55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59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60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64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65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7" presetID="2" presetClass="entr" presetSubtype="1" fill="hold" nodeType="after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69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70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0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61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136" grpId="0"/>
          <p:bldP spid="138" grpId="0"/>
          <p:bldP spid="1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2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0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61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136" grpId="0"/>
          <p:bldP spid="138" grpId="0"/>
          <p:bldP spid="14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3"/>
            <a:ext cx="12215086" cy="6856215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5" y="2571973"/>
            <a:ext cx="12214302" cy="3952565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6" name="Freeform 5"/>
          <p:cNvSpPr/>
          <p:nvPr/>
        </p:nvSpPr>
        <p:spPr bwMode="auto">
          <a:xfrm>
            <a:off x="5198306" y="1773248"/>
            <a:ext cx="1819258" cy="164026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/>
          </a:p>
        </p:txBody>
      </p:sp>
      <p:sp>
        <p:nvSpPr>
          <p:cNvPr id="58" name="文本框 12"/>
          <p:cNvSpPr txBox="1"/>
          <p:nvPr/>
        </p:nvSpPr>
        <p:spPr>
          <a:xfrm>
            <a:off x="4820195" y="3572979"/>
            <a:ext cx="262128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攻击复现</a:t>
            </a:r>
            <a:endParaRPr lang="en-US" altLang="zh-CN" sz="48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13" name="Freeform 9"/>
          <p:cNvSpPr>
            <a:spLocks noEditPoints="1"/>
          </p:cNvSpPr>
          <p:nvPr/>
        </p:nvSpPr>
        <p:spPr bwMode="auto">
          <a:xfrm rot="19469485">
            <a:off x="5638217" y="2033700"/>
            <a:ext cx="938655" cy="113810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39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870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8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6258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4763" y="831081"/>
            <a:ext cx="61910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漏洞原理：</a:t>
            </a:r>
            <a:endParaRPr lang="zh-CN" altLang="en-US" sz="2400" b="1" dirty="0">
              <a:solidFill>
                <a:srgbClr val="527C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4945" y="1552575"/>
            <a:ext cx="1166050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>
              <a:lnSpc>
                <a:spcPct val="125000"/>
              </a:lnSpc>
            </a:pP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远程代码执行（</a:t>
            </a:r>
            <a:r>
              <a:rPr lang="en-US" altLang="zh-CN" sz="2400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AddJavaScriptInterface</a:t>
            </a: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）：</a:t>
            </a:r>
            <a:endParaRPr lang="en-US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使用了敏感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WebView.addJavascriptInterface</a:t>
            </a:r>
            <a:endParaRPr lang="en-US" altLang="zh-CN" sz="2400" kern="100" dirty="0" err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注册可供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JavaScript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调用的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但是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系统并没有对注册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类的方法调用的限制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当使用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加载外部网页或者本地网页，且该网页中有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恶意的</a:t>
            </a:r>
            <a:r>
              <a:rPr lang="en-US" altLang="zh-CN" sz="2400" kern="1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js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代码</a:t>
            </a:r>
            <a:endParaRPr lang="zh-CN" altLang="en-US" sz="2400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lvl="0" algn="just">
              <a:lnSpc>
                <a:spcPct val="125000"/>
              </a:lnSpc>
            </a:pPr>
            <a:endParaRPr lang="zh-CN" altLang="en-US" sz="2400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lvl="0" algn="just">
              <a:lnSpc>
                <a:spcPct val="125000"/>
              </a:lnSpc>
            </a:pP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受影响版本：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Android系统版本低于4.2</a:t>
            </a:r>
            <a:endParaRPr lang="zh-CN" altLang="en-US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zh-CN" altLang="en-US" sz="2400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3930" y="137795"/>
            <a:ext cx="3857625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l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远程代码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执行漏洞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870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8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6258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9750" y="874395"/>
            <a:ext cx="105327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>
              <a:lnSpc>
                <a:spcPct val="125000"/>
              </a:lnSpc>
            </a:pP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：在</a:t>
            </a:r>
            <a:r>
              <a:rPr lang="en-US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</a:t>
            </a: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里通过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使用了敏感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 </a:t>
            </a:r>
            <a:r>
              <a:rPr lang="en-US" altLang="zh-CN" sz="2400" b="1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addJavascriptInterface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34" y="1622216"/>
            <a:ext cx="4796627" cy="476679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525790" y="4285818"/>
            <a:ext cx="4391345" cy="100785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9"/>
          <p:cNvSpPr txBox="1"/>
          <p:nvPr/>
        </p:nvSpPr>
        <p:spPr>
          <a:xfrm>
            <a:off x="963930" y="137795"/>
            <a:ext cx="3857625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p>
            <a:pPr marL="0" lvl="1" algn="l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远程代码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执行漏洞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870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8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6258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9754" y="874251"/>
            <a:ext cx="1045899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>
              <a:lnSpc>
                <a:spcPct val="125000"/>
              </a:lnSpc>
            </a:pP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</a:t>
            </a: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调用</a:t>
            </a:r>
            <a:r>
              <a:rPr lang="en-US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方法进行远程代码</a:t>
            </a: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执行</a:t>
            </a:r>
            <a:endParaRPr lang="zh-CN" altLang="en-US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6" y="1861421"/>
            <a:ext cx="5449373" cy="45445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39" y="1861421"/>
            <a:ext cx="5233675" cy="454452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727274" y="4580828"/>
            <a:ext cx="4751291" cy="50392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9"/>
          <p:cNvSpPr txBox="1"/>
          <p:nvPr/>
        </p:nvSpPr>
        <p:spPr>
          <a:xfrm>
            <a:off x="963930" y="137795"/>
            <a:ext cx="3857625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l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远程代码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执行漏洞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870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8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6258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9754" y="874251"/>
            <a:ext cx="1045899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>
              <a:lnSpc>
                <a:spcPct val="125000"/>
              </a:lnSpc>
            </a:pP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漏洞链路</a:t>
            </a:r>
            <a:endParaRPr lang="zh-CN" altLang="en-US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83460" y="3227070"/>
            <a:ext cx="1426210" cy="2105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79260" y="2110740"/>
            <a:ext cx="1433195" cy="19259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曲线连接符 9"/>
          <p:cNvCxnSpPr>
            <a:stCxn id="5" idx="2"/>
            <a:endCxn id="4" idx="2"/>
          </p:cNvCxnSpPr>
          <p:nvPr/>
        </p:nvCxnSpPr>
        <p:spPr>
          <a:xfrm rot="5400000">
            <a:off x="4598353" y="2434908"/>
            <a:ext cx="1296035" cy="4499610"/>
          </a:xfrm>
          <a:prstGeom prst="curvedConnector3">
            <a:avLst>
              <a:gd name="adj1" fmla="val 11834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曲线连接符 10"/>
          <p:cNvCxnSpPr>
            <a:stCxn id="4" idx="0"/>
            <a:endCxn id="5" idx="0"/>
          </p:cNvCxnSpPr>
          <p:nvPr/>
        </p:nvCxnSpPr>
        <p:spPr>
          <a:xfrm rot="16200000">
            <a:off x="4688205" y="419100"/>
            <a:ext cx="1116330" cy="4499610"/>
          </a:xfrm>
          <a:prstGeom prst="curvedConnector3">
            <a:avLst>
              <a:gd name="adj1" fmla="val 1213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664460" y="4168775"/>
            <a:ext cx="802640" cy="368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/>
              <a:t>APP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7114540" y="2957195"/>
            <a:ext cx="763270" cy="3683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altLang="zh-CN"/>
              <a:t>HTML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4098290" y="2004060"/>
            <a:ext cx="24707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WebView</a:t>
            </a:r>
            <a:r>
              <a:rPr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endParaRPr lang="zh-CN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addjavascriptinterface</a:t>
            </a:r>
            <a:endParaRPr lang="en-US" altLang="zh-CN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6500" y="5221605"/>
            <a:ext cx="691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JAVA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963930" y="137795"/>
            <a:ext cx="3857625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l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远程代码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执行漏洞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870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8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6258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9754" y="874251"/>
            <a:ext cx="1088345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>
              <a:lnSpc>
                <a:spcPct val="125000"/>
              </a:lnSpc>
            </a:pP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漏洞复现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如图所示，我们的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里面有恶意的</a:t>
            </a:r>
            <a:r>
              <a:rPr lang="en-US" altLang="zh-CN" sz="24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代码，执行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ls -al /</a:t>
            </a:r>
            <a:r>
              <a:rPr lang="en-US" altLang="zh-CN" sz="24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sdcard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命令，该命令的结果显示在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了页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面上（与在命令行中实际的执行结果相同）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630541" y="1341312"/>
            <a:ext cx="3021704" cy="5314029"/>
            <a:chOff x="8632789" y="1340768"/>
            <a:chExt cx="3022491" cy="53154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7" t="12961" r="73767" b="18930"/>
            <a:stretch>
              <a:fillRect/>
            </a:stretch>
          </p:blipFill>
          <p:spPr>
            <a:xfrm>
              <a:off x="8632789" y="1340768"/>
              <a:ext cx="3022491" cy="531541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632789" y="2204864"/>
              <a:ext cx="3022491" cy="4032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76634" y="3213032"/>
            <a:ext cx="7251530" cy="1223817"/>
            <a:chOff x="976888" y="3212976"/>
            <a:chExt cx="7253418" cy="122413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08" t="89899" r="35888"/>
            <a:stretch>
              <a:fillRect/>
            </a:stretch>
          </p:blipFill>
          <p:spPr>
            <a:xfrm>
              <a:off x="976888" y="3212976"/>
              <a:ext cx="7253418" cy="122413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3865339" y="3212976"/>
              <a:ext cx="1368152" cy="5760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9"/>
          <p:cNvSpPr txBox="1"/>
          <p:nvPr/>
        </p:nvSpPr>
        <p:spPr>
          <a:xfrm>
            <a:off x="963930" y="137795"/>
            <a:ext cx="3857625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l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远程代码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执行漏洞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870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8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6258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7219" y="837421"/>
            <a:ext cx="1088345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algn="just">
              <a:lnSpc>
                <a:spcPct val="125000"/>
              </a:lnSpc>
            </a:pP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漏洞检测思路</a:t>
            </a:r>
            <a:endParaRPr lang="zh-CN" altLang="en-US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Fiddler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做检测，它能记录所有客户端和服务器的http和https请求，甚至修改输入输出数据</a:t>
            </a:r>
            <a:endParaRPr lang="zh-CN" altLang="en-US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在请求时做检测，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修改fiddler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OnBeforeRequest方法，修改请求的url为漏洞测试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HTML页面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，检测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的所有对象中是否有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在响应时做检测，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修改fiddler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中的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OnBeforeResponse方法，在返回的html代码里插入我们的测试代码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，检测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方法中的对象是否有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</a:t>
            </a:r>
            <a:r>
              <a:rPr lang="zh-CN" altLang="en-US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algn="just">
              <a:lnSpc>
                <a:spcPct val="125000"/>
              </a:lnSpc>
            </a:pP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zh-CN" altLang="zh-CN" sz="2400" kern="10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9"/>
          <p:cNvSpPr txBox="1"/>
          <p:nvPr/>
        </p:nvSpPr>
        <p:spPr>
          <a:xfrm>
            <a:off x="963930" y="137795"/>
            <a:ext cx="3857625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 algn="l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远程代码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执行漏洞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831" y="550044"/>
            <a:ext cx="10883450" cy="973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 UI Overlap Attack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565" y="137160"/>
            <a:ext cx="4637405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WebView UI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伪装攻击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269" y="1845723"/>
            <a:ext cx="3822340" cy="35836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" y="3733800"/>
            <a:ext cx="3823335" cy="1383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3085" y="1197610"/>
            <a:ext cx="5902960" cy="251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攻击条件：</a:t>
            </a:r>
            <a:endParaRPr lang="zh-CN" altLang="en-US" sz="1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algn="just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设置了允许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中的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Popup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的创建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algn="just">
              <a:lnSpc>
                <a:spcPct val="125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当前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引入的页面中有一个不可信的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iframe.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攻击过程：</a:t>
            </a:r>
            <a:endParaRPr lang="zh-CN" altLang="en-US" sz="1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WebView中的不可信iframe通过引入了一个元素（如按钮或超链接）伪装成原本WebView中的元素，引诱用户进行点击</a:t>
            </a:r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" y="5609590"/>
            <a:ext cx="3980815" cy="9467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831" y="550044"/>
            <a:ext cx="10883450" cy="973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 UI Overlap Attack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76659" y="2061566"/>
            <a:ext cx="3092280" cy="147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18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红色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lang="en-US" altLang="zh-CN" sz="18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Iframe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中的超链接，</a:t>
            </a:r>
            <a:r>
              <a:rPr lang="zh-CN" altLang="en-US" sz="1800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绿色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lang="zh-CN" altLang="en-US" sz="1800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当前网页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的超链接，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801" y="1172797"/>
            <a:ext cx="3217342" cy="55230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4" y="1197556"/>
            <a:ext cx="3136718" cy="5472910"/>
          </a:xfrm>
          <a:prstGeom prst="rect">
            <a:avLst/>
          </a:prstGeom>
        </p:spPr>
      </p:pic>
      <p:sp>
        <p:nvSpPr>
          <p:cNvPr id="4" name="文本框 9"/>
          <p:cNvSpPr txBox="1"/>
          <p:nvPr/>
        </p:nvSpPr>
        <p:spPr>
          <a:xfrm>
            <a:off x="964314" y="137382"/>
            <a:ext cx="2830093" cy="34535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WebView UI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伪装攻击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831" y="550044"/>
            <a:ext cx="10883450" cy="973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 UI Overlap Attack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64" y="1069954"/>
            <a:ext cx="3315107" cy="57287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0132" y="2133303"/>
            <a:ext cx="3092280" cy="11293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18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红色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lang="en-US" altLang="zh-CN" sz="18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Iframe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中的超链接，</a:t>
            </a:r>
            <a:r>
              <a:rPr lang="zh-CN" altLang="en-US" sz="1800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绿色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lang="zh-CN" altLang="en-US" sz="1800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当前网页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的超链接，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86" y="1197556"/>
            <a:ext cx="3136718" cy="5472910"/>
          </a:xfrm>
          <a:prstGeom prst="rect">
            <a:avLst/>
          </a:prstGeom>
        </p:spPr>
      </p:pic>
      <p:sp>
        <p:nvSpPr>
          <p:cNvPr id="7" name="文本框 9"/>
          <p:cNvSpPr txBox="1"/>
          <p:nvPr/>
        </p:nvSpPr>
        <p:spPr>
          <a:xfrm>
            <a:off x="964314" y="137382"/>
            <a:ext cx="2830093" cy="34535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WebView UI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伪装攻击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" y="893"/>
            <a:ext cx="12215086" cy="685621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6108" y="1116054"/>
            <a:ext cx="1476494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5"/>
          <p:cNvSpPr/>
          <p:nvPr/>
        </p:nvSpPr>
        <p:spPr bwMode="auto">
          <a:xfrm>
            <a:off x="4831647" y="893"/>
            <a:ext cx="2528707" cy="1070393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9107" y="261473"/>
            <a:ext cx="1481110" cy="76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Freeform 5"/>
          <p:cNvSpPr/>
          <p:nvPr/>
        </p:nvSpPr>
        <p:spPr bwMode="auto">
          <a:xfrm>
            <a:off x="2737405" y="3019371"/>
            <a:ext cx="1327660" cy="11970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/>
          </a:p>
        </p:txBody>
      </p:sp>
      <p:sp>
        <p:nvSpPr>
          <p:cNvPr id="64" name="Freeform 5"/>
          <p:cNvSpPr/>
          <p:nvPr/>
        </p:nvSpPr>
        <p:spPr bwMode="auto">
          <a:xfrm>
            <a:off x="4512237" y="3019371"/>
            <a:ext cx="1327660" cy="11970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/>
          </a:p>
        </p:txBody>
      </p:sp>
      <p:sp>
        <p:nvSpPr>
          <p:cNvPr id="65" name="Freeform 5"/>
          <p:cNvSpPr/>
          <p:nvPr/>
        </p:nvSpPr>
        <p:spPr bwMode="auto">
          <a:xfrm>
            <a:off x="6271832" y="3019371"/>
            <a:ext cx="1327660" cy="11970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/>
          </a:p>
        </p:txBody>
      </p:sp>
      <p:sp>
        <p:nvSpPr>
          <p:cNvPr id="66" name="Freeform 5"/>
          <p:cNvSpPr/>
          <p:nvPr/>
        </p:nvSpPr>
        <p:spPr bwMode="auto">
          <a:xfrm>
            <a:off x="7999574" y="3019371"/>
            <a:ext cx="1327660" cy="11970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/>
          </a:p>
        </p:txBody>
      </p:sp>
      <p:sp>
        <p:nvSpPr>
          <p:cNvPr id="68" name="Freeform 261"/>
          <p:cNvSpPr/>
          <p:nvPr/>
        </p:nvSpPr>
        <p:spPr bwMode="auto">
          <a:xfrm>
            <a:off x="3091387" y="3367972"/>
            <a:ext cx="619695" cy="61969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4859878" y="3346658"/>
            <a:ext cx="632378" cy="54246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6623174" y="3285795"/>
            <a:ext cx="626235" cy="66729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8431495" y="3321663"/>
            <a:ext cx="463819" cy="56066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784659" y="4323527"/>
            <a:ext cx="1220470" cy="1155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6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</a:t>
            </a: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zh-CN" altLang="en-US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4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zh-CN" altLang="zh-CN" sz="14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301854" y="4323526"/>
            <a:ext cx="1309370" cy="1155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6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漏洞</a:t>
            </a: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</a:t>
            </a:r>
            <a:endParaRPr lang="zh-CN" altLang="en-US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4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The Solution</a:t>
            </a:r>
            <a:endParaRPr lang="zh-CN" altLang="zh-CN" sz="14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134472" y="4334198"/>
            <a:ext cx="1996440" cy="1142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6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6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攻击复现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500"/>
              </a:spcBef>
              <a:defRPr/>
            </a:pPr>
            <a:r>
              <a:rPr lang="en-US" altLang="zh-CN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Vulnerability Emersion</a:t>
            </a:r>
            <a:endParaRPr lang="zh-CN" altLang="zh-CN" sz="14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107097" y="4323526"/>
            <a:ext cx="1210273" cy="1127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6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参考文献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4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Reference</a:t>
            </a:r>
            <a:endParaRPr lang="en-US" altLang="zh-CN" sz="14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 animBg="1"/>
      <p:bldP spid="61" grpId="0"/>
      <p:bldP spid="63" grpId="0" animBg="1"/>
      <p:bldP spid="64" grpId="0" animBg="1"/>
      <p:bldP spid="65" grpId="0" animBg="1"/>
      <p:bldP spid="66" grpId="0" animBg="1"/>
      <p:bldP spid="68" grpId="0" animBg="1"/>
      <p:bldP spid="73" grpId="0" animBg="1"/>
      <p:bldP spid="74" grpId="0" animBg="1"/>
      <p:bldP spid="76" grpId="0"/>
      <p:bldP spid="77" grpId="0"/>
      <p:bldP spid="78" grpId="0"/>
      <p:bldP spid="79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831" y="550044"/>
            <a:ext cx="10883450" cy="973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 UI Closure Attack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7" y="2947522"/>
            <a:ext cx="3357641" cy="327701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-50151" y="981712"/>
            <a:ext cx="894609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攻击条件：</a:t>
            </a:r>
            <a:endParaRPr lang="zh-CN" altLang="en-US" sz="1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允许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的关闭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>
              <a:lnSpc>
                <a:spcPct val="125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当前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引入的页面中有一个不可信的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iframe.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攻击过程：</a:t>
            </a:r>
            <a:endParaRPr lang="zh-CN" altLang="en-US" sz="1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当用户进入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页面时，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Iframe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会打开一个窗口，但是这个窗口还没有被显示。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当执行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window.close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后，当前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被关闭，会直接被导航进入虚假的页面。</a:t>
            </a:r>
            <a:endParaRPr lang="zh-CN" altLang="en-US" sz="1800"/>
          </a:p>
        </p:txBody>
      </p:sp>
      <p:sp>
        <p:nvSpPr>
          <p:cNvPr id="4" name="文本框 9"/>
          <p:cNvSpPr txBox="1"/>
          <p:nvPr/>
        </p:nvSpPr>
        <p:spPr>
          <a:xfrm>
            <a:off x="964314" y="137382"/>
            <a:ext cx="2830093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WebView UI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关闭攻击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15" y="3294380"/>
            <a:ext cx="1944370" cy="33604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6831" y="583055"/>
            <a:ext cx="10883450" cy="973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Main-Frame Navigation Attack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主页面导航攻击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37" y="1485771"/>
            <a:ext cx="2957695" cy="51116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95" y="1664335"/>
            <a:ext cx="664527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攻击条件：</a:t>
            </a:r>
            <a:endParaRPr lang="zh-CN" altLang="en-US" sz="1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允许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中的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Popup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的创建一个新的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WebView.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允许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javascript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打开一个窗口。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攻击过程：</a:t>
            </a:r>
            <a:endParaRPr lang="zh-CN" altLang="en-US" sz="1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当用户进入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APP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页面时，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Iframe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会打开一个窗口，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用户</a:t>
            </a: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不需要做任何操作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就直接被导航进入虚假的页面。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7281" y="868731"/>
            <a:ext cx="10883450" cy="51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消息传递攻击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212" y="137682"/>
            <a:ext cx="1871721" cy="34615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来源隐藏攻击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5831" y="3285021"/>
            <a:ext cx="10883450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在应用中，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Main-Frame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源为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null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，因此程序员可能将源是否为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null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做为判定请求有效的方式。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4" y="1423100"/>
            <a:ext cx="9105529" cy="1371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15" y="4348536"/>
            <a:ext cx="10449464" cy="211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13" name="文本框 9"/>
          <p:cNvSpPr txBox="1"/>
          <p:nvPr/>
        </p:nvSpPr>
        <p:spPr>
          <a:xfrm>
            <a:off x="964212" y="137682"/>
            <a:ext cx="1871721" cy="34615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来源隐藏攻击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322"/>
            <a:ext cx="12192000" cy="15338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6" y="2237402"/>
            <a:ext cx="8077615" cy="6223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22" y="3032290"/>
            <a:ext cx="3556183" cy="26671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82" y="3411798"/>
            <a:ext cx="6769448" cy="33085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 t="17836" r="10349" b="17607"/>
          <a:stretch>
            <a:fillRect/>
          </a:stretch>
        </p:blipFill>
        <p:spPr>
          <a:xfrm>
            <a:off x="8333605" y="2386634"/>
            <a:ext cx="3786406" cy="3238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530" y="2748030"/>
            <a:ext cx="1854295" cy="323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13" name="文本框 9"/>
          <p:cNvSpPr txBox="1"/>
          <p:nvPr/>
        </p:nvSpPr>
        <p:spPr>
          <a:xfrm>
            <a:off x="964212" y="137682"/>
            <a:ext cx="1871721" cy="34615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来源隐藏攻击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97" y="815840"/>
            <a:ext cx="7874405" cy="5226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13" name="文本框 9"/>
          <p:cNvSpPr txBox="1"/>
          <p:nvPr/>
        </p:nvSpPr>
        <p:spPr>
          <a:xfrm>
            <a:off x="964212" y="137682"/>
            <a:ext cx="1871721" cy="34615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来源隐藏攻击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4" y="1097967"/>
            <a:ext cx="2279743" cy="4824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38" y="1097967"/>
            <a:ext cx="2307994" cy="48242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330" y="1100595"/>
            <a:ext cx="2322576" cy="4824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13" name="文本框 9"/>
          <p:cNvSpPr txBox="1"/>
          <p:nvPr/>
        </p:nvSpPr>
        <p:spPr>
          <a:xfrm>
            <a:off x="964212" y="137682"/>
            <a:ext cx="1871721" cy="34615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来源隐藏攻击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4" y="1097967"/>
            <a:ext cx="2279743" cy="48242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63" y="1097968"/>
            <a:ext cx="2359594" cy="4824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67" y="1097967"/>
            <a:ext cx="2405075" cy="4824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3"/>
            <a:ext cx="12215086" cy="6856215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5" y="2571973"/>
            <a:ext cx="12214302" cy="3952565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6" name="Freeform 5"/>
          <p:cNvSpPr/>
          <p:nvPr/>
        </p:nvSpPr>
        <p:spPr bwMode="auto">
          <a:xfrm>
            <a:off x="5198306" y="1773248"/>
            <a:ext cx="1819258" cy="164026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/>
          </a:p>
        </p:txBody>
      </p:sp>
      <p:sp>
        <p:nvSpPr>
          <p:cNvPr id="58" name="文本框 12"/>
          <p:cNvSpPr txBox="1"/>
          <p:nvPr/>
        </p:nvSpPr>
        <p:spPr>
          <a:xfrm>
            <a:off x="4144812" y="3572979"/>
            <a:ext cx="3972041" cy="830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DCV-Hunter</a:t>
            </a:r>
            <a:endParaRPr lang="en-US" altLang="zh-CN" sz="48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261"/>
          <p:cNvSpPr/>
          <p:nvPr/>
        </p:nvSpPr>
        <p:spPr bwMode="auto">
          <a:xfrm>
            <a:off x="5564682" y="2133194"/>
            <a:ext cx="982486" cy="98248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795" y="598170"/>
            <a:ext cx="11390630" cy="205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污点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>
              <a:lnSpc>
                <a:spcPct val="125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污点源（source)：获取敏感信息的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汇聚点 (sink):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  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泄露敏感信息的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污点传播规则：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只要污点源经过了这些规则操作，则进行污点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标记。如函数参数传递，赋值，字符串拼接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1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15" y="2651125"/>
            <a:ext cx="8171815" cy="3959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5076" y="598295"/>
            <a:ext cx="10883450" cy="528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污点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Android作为一个开放的移动应用平台，基于静态分析的方式始终绕不过Soot跟FlowDroid，前者是一个java语言分析工具，同时也支持APK文件的分析，后者则是污点分析工具，通过生成Graph追踪污点传输路径。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soot是java优化框架，提供4种中间代码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字节码。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Baf：精简的字节码表示，操作简单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Jimple：适用于优化的3-address中间表示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Shimple：Jimple的SSA变体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Grimple：适用于反编译和代码检查的Jimple汇总版本。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soot的输入格式有：java、android、class等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soot的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输出格式有：Java字节码、android字节码、Jimple、Jasmin、shimple、baf等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just">
              <a:lnSpc>
                <a:spcPct val="125000"/>
              </a:lnSpc>
            </a:pP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3"/>
            <a:ext cx="12215086" cy="6856215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5" y="2571973"/>
            <a:ext cx="12214302" cy="3952565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6" name="Freeform 5"/>
          <p:cNvSpPr/>
          <p:nvPr/>
        </p:nvSpPr>
        <p:spPr bwMode="auto">
          <a:xfrm>
            <a:off x="5198306" y="1773248"/>
            <a:ext cx="1819258" cy="164026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/>
          </a:p>
        </p:txBody>
      </p:sp>
      <p:sp>
        <p:nvSpPr>
          <p:cNvPr id="58" name="文本框 12"/>
          <p:cNvSpPr txBox="1"/>
          <p:nvPr/>
        </p:nvSpPr>
        <p:spPr>
          <a:xfrm>
            <a:off x="4820191" y="3572979"/>
            <a:ext cx="262128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en-US" altLang="zh-CN" sz="48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Freeform 261"/>
          <p:cNvSpPr/>
          <p:nvPr/>
        </p:nvSpPr>
        <p:spPr bwMode="auto">
          <a:xfrm>
            <a:off x="5564682" y="2133194"/>
            <a:ext cx="982486" cy="98248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38" grpId="0" animBg="1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795" y="598170"/>
            <a:ext cx="5305425" cy="67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污点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FlowDroid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它对Android声明周期进行了比较完整的构建。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首先,通过androidmanifest.xml提取Android生命周期相关的入口函数，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将调用图上所有的执行入口连接到一个虚假的Main函数上。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其次,对于生命周期内的其他的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回调函数,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在该调用图的基础上增加不透明谓词节点，将回调函数加入这个函数调用图。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3.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FlowDroid的污点源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source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sink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均为敏感函数，可自定义。污点传播规则已经定义好，但可以自定义修改。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FlowDroid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使用保守的策略,即:只要库函数的参数中包含污点数据参数,就对函数的返回值进行污点标记</a:t>
            </a:r>
            <a:endParaRPr lang="zh-CN" altLang="en-US"/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2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670" y="792480"/>
            <a:ext cx="5836285" cy="59270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795" y="598170"/>
            <a:ext cx="5305425" cy="297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污点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3.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FlowDroid的污点源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source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sink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均为敏感函数，可自定义。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4.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污点传播规则已经定义好，但可以自定义修改。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FlowDroid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使用保守的策略,即:只要库函数的参数中包含污点数据参数,就对函数的返回值进行污点标记。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45" y="1038225"/>
            <a:ext cx="4421505" cy="522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795" y="598170"/>
            <a:ext cx="11553825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实例分析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测试使用的APK是flowdroid本身提供的一个apk：enriched1.apk，该应用包含一个主Activity，主Activity的onCreate方法中获取设备ID（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getDeviceId()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）然后通过短信的形式（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sendTextMessage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）发送出去。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步骤一：使用</a:t>
            </a:r>
            <a:r>
              <a:rPr lang="en-US" altLang="zh-CN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Soot</a:t>
            </a: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转换Jimple代码表示如下</a:t>
            </a:r>
            <a:endParaRPr lang="zh-CN" altLang="en-US" sz="1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5" y="2800350"/>
            <a:ext cx="9972040" cy="12566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28270" y="598170"/>
            <a:ext cx="11946890" cy="228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实例分析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1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步骤二：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source（污点源）与sink（污染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汇聚点）点，使用flowdroid源码中提供的：SourceAndSink.txt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面展示本次使用的source点、sink点，从中可以看出source、sink的定义不仅包含了Jimple格式的方法声明，也包含了调用该方法需要声明的权限，从上图的Manifest文件中可以看出，这两个方法需要使用的权限均已声明；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" y="3125470"/>
            <a:ext cx="12145010" cy="6076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5430" y="3874770"/>
            <a:ext cx="117443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步骤三</a:t>
            </a:r>
            <a:r>
              <a:rPr lang="zh-CN" altLang="en-US"/>
              <a:t>：运行</a:t>
            </a:r>
            <a:r>
              <a:rPr lang="en-US" altLang="zh-CN"/>
              <a:t>FLo</a:t>
            </a:r>
            <a:r>
              <a:rPr lang="en-US" altLang="zh-CN"/>
              <a:t>wDroid</a:t>
            </a:r>
            <a:r>
              <a:rPr lang="zh-CN" altLang="en-US"/>
              <a:t>输出：</a:t>
            </a:r>
            <a:endParaRPr lang="zh-CN" altLang="en-US"/>
          </a:p>
          <a:p>
            <a:r>
              <a:rPr lang="zh-CN" altLang="en-US" b="1"/>
              <a:t>Found a flow to sink </a:t>
            </a:r>
            <a:r>
              <a:rPr lang="zh-CN" altLang="en-US"/>
              <a:t>virtualinvoke $r10. &lt;android.telephony.SmsManager: void sendTextMessage (java.lang.String,java.lang.String,java.lang.String,android.app.PendingIntent,android.app.PendingIntent)&gt;($r6, $r11, $r12, $r13, $r14), </a:t>
            </a:r>
            <a:r>
              <a:rPr lang="zh-CN" altLang="en-US" b="1"/>
              <a:t>from the following sources:</a:t>
            </a:r>
            <a:endParaRPr lang="zh-CN" altLang="en-US"/>
          </a:p>
          <a:p>
            <a:r>
              <a:rPr lang="zh-CN" altLang="en-US"/>
              <a:t>- $r6 = virtualinvoke $r4. &lt;android.telephony.TelephonyManager: java.lang.String getDeviceId()&gt; () (in &lt;de.ecspride.reflectionprivacyleak1.ReflectionPrivacyLeak1: void onCreate(android.os.Bundle)&gt;)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Maximum memory consumption: 141.144008 MB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Analysis has run for 5.030271649 seconds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160" y="549275"/>
            <a:ext cx="11553825" cy="343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DCV-Hunter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source（污点源）与sink（污染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汇聚点）点，使用flowdroid源码中提供的：SourceAndSink.txt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下面展示本次使用的source点、sink点，从中可以看出source、sink的定义不仅包含了Jimple格式的方法声明，</a:t>
            </a: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7" y="1186337"/>
            <a:ext cx="11335346" cy="1422432"/>
          </a:xfrm>
          <a:prstGeom prst="rect">
            <a:avLst/>
          </a:prstGeom>
        </p:spPr>
      </p:pic>
      <p:pic>
        <p:nvPicPr>
          <p:cNvPr id="7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" y="2892425"/>
            <a:ext cx="5689600" cy="297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340" y="3313430"/>
            <a:ext cx="6061075" cy="211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160" y="549275"/>
            <a:ext cx="11553825" cy="251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DCV-Hunter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复现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检测远程代码执行漏洞、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导航漏洞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主要修改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Source</a:t>
            </a:r>
            <a:r>
              <a:rPr lang="zh-CN" altLang="en-US" sz="2400" b="1" kern="1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（绿色）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传播规则</a:t>
            </a:r>
            <a:r>
              <a:rPr lang="zh-CN" altLang="en-US" sz="2400" b="1" kern="1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（黄色）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Sink</a:t>
            </a:r>
            <a:r>
              <a:rPr lang="en-US" altLang="zh-CN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（红色）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CallBack</a:t>
            </a:r>
            <a:endParaRPr lang="en-US" altLang="zh-CN" sz="2400" b="1" kern="1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" y="1631315"/>
            <a:ext cx="6108065" cy="5151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685" y="2420620"/>
            <a:ext cx="6244590" cy="4122420"/>
          </a:xfrm>
          <a:prstGeom prst="rect">
            <a:avLst/>
          </a:prstGeom>
        </p:spPr>
      </p:pic>
      <p:cxnSp>
        <p:nvCxnSpPr>
          <p:cNvPr id="5" name="肘形连接符 4"/>
          <p:cNvCxnSpPr/>
          <p:nvPr/>
        </p:nvCxnSpPr>
        <p:spPr>
          <a:xfrm flipV="1">
            <a:off x="3524250" y="1878330"/>
            <a:ext cx="5743575" cy="4791075"/>
          </a:xfrm>
          <a:prstGeom prst="bentConnector3">
            <a:avLst>
              <a:gd name="adj1" fmla="val 50006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160" y="549275"/>
            <a:ext cx="11553825" cy="343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DCV-Hunter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复现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检测远程代码执行漏洞、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导航漏洞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SourcesAndSinks.txt新增以下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2400" b="1" kern="1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1858010"/>
            <a:ext cx="11737340" cy="45072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160" y="549275"/>
            <a:ext cx="11553825" cy="343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DCV-Hunter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复现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检测远程代码执行漏洞、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导航漏洞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AndroidCallbacks.txt新增以下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2400" b="1" kern="1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algn="l">
              <a:lnSpc>
                <a:spcPct val="125000"/>
              </a:lnSpc>
              <a:buClrTx/>
              <a:buSzTx/>
              <a:buNone/>
            </a:pPr>
            <a:endParaRPr lang="zh-CN" altLang="en-US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315" y="137382"/>
            <a:ext cx="2181927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751330"/>
            <a:ext cx="7484745" cy="3175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6005195"/>
            <a:ext cx="6160135" cy="5803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5281295"/>
            <a:ext cx="73901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EasyTaintWrapperSource.txt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新增以下项目：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4212" y="1088328"/>
            <a:ext cx="6191076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完成的工作：</a:t>
            </a:r>
            <a:endParaRPr lang="zh-CN" altLang="en-US" sz="2400" b="1" dirty="0">
              <a:solidFill>
                <a:srgbClr val="527C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4212" y="1615519"/>
            <a:ext cx="10582420" cy="441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以及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开发的相关知识；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复现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远程代码执行漏洞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，并给出解决方案；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复现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 UI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重叠攻击与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 UI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关闭攻击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复现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主框架导航攻击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复现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隐藏源攻击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实现攻击检测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DCV-Hunter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964212" y="137682"/>
            <a:ext cx="1871721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3"/>
            <a:ext cx="12215086" cy="6856215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5" y="2571973"/>
            <a:ext cx="12214302" cy="3952565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6" name="Freeform 5"/>
          <p:cNvSpPr/>
          <p:nvPr/>
        </p:nvSpPr>
        <p:spPr bwMode="auto">
          <a:xfrm>
            <a:off x="5198306" y="1773248"/>
            <a:ext cx="1819258" cy="164026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/>
          </a:p>
        </p:txBody>
      </p:sp>
      <p:sp>
        <p:nvSpPr>
          <p:cNvPr id="58" name="文本框 12"/>
          <p:cNvSpPr txBox="1"/>
          <p:nvPr/>
        </p:nvSpPr>
        <p:spPr>
          <a:xfrm>
            <a:off x="4807735" y="3572979"/>
            <a:ext cx="2646189" cy="126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en-US" altLang="zh-CN" sz="48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Reference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Freeform 206"/>
          <p:cNvSpPr>
            <a:spLocks noChangeAspect="1" noEditPoints="1"/>
          </p:cNvSpPr>
          <p:nvPr/>
        </p:nvSpPr>
        <p:spPr bwMode="auto">
          <a:xfrm>
            <a:off x="5700491" y="2028675"/>
            <a:ext cx="860678" cy="104037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59" grpId="0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64212" y="137682"/>
            <a:ext cx="1871721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5372" y="837388"/>
            <a:ext cx="3101549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r>
              <a:rPr lang="zh-CN" altLang="en-US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是什么：</a:t>
            </a:r>
            <a:endParaRPr lang="zh-CN" altLang="en-US" sz="2400" b="1" dirty="0">
              <a:solidFill>
                <a:srgbClr val="527C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5371" y="1303832"/>
            <a:ext cx="10813801" cy="14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（网页视图）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是一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嵌入式、类似浏览器的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组件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显示现有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应用程序中的网页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，而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无需在外部浏览器中打开链接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。目前很多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都内置了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5371" y="3048058"/>
            <a:ext cx="3101549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r>
              <a:rPr lang="zh-CN" altLang="en-US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endParaRPr lang="zh-CN" altLang="en-US" sz="2400" b="1" dirty="0">
              <a:solidFill>
                <a:srgbClr val="527C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5370" y="3644968"/>
            <a:ext cx="10813801" cy="1434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当需要更新页面布局的或者业务逻辑变更时，原生的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就需要修改前端内容，重新发布；而使用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的页面则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只需要修改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代码或者</a:t>
            </a:r>
            <a:r>
              <a:rPr lang="en-US" altLang="zh-CN" sz="2400" kern="1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，用户只需要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重新刷新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</a:t>
            </a:r>
            <a:r>
              <a:rPr lang="zh-CN" altLang="en-US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无需通过下载安装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的方式完成升级。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4763" y="189484"/>
            <a:ext cx="1871721" cy="34615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1"/>
          <p:cNvSpPr txBox="1"/>
          <p:nvPr/>
        </p:nvSpPr>
        <p:spPr>
          <a:xfrm>
            <a:off x="537870" y="1557280"/>
            <a:ext cx="10870379" cy="3753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[1]  https://www.cnblogs.com/YenKoc/p/13589979.html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[2]  https://blog.csdn.net/u012195899/article/details/68942725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[3]  https://cloud.tencent.com/developer/article/1743487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[4]  https://bbs.pediy.com/thread-270486.htm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 Yang G L, Huang J, Gu G. Iframes/popups are dangerous in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studying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and mitigating differential context  vulnerabilities[C]//28th {USENIX} Security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Symposium ({USENIX} Security 19). 2019: 977-994.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[6]  https://blog.csdn.net/manok/article/details/97496371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  https://blog.csdn.net/aneutron/article/details/49251921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87" y="1918054"/>
            <a:ext cx="12238173" cy="31228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矩形 13"/>
          <p:cNvSpPr/>
          <p:nvPr/>
        </p:nvSpPr>
        <p:spPr>
          <a:xfrm>
            <a:off x="1" y="2062033"/>
            <a:ext cx="12215085" cy="28075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/>
          <p:cNvSpPr/>
          <p:nvPr/>
        </p:nvSpPr>
        <p:spPr>
          <a:xfrm>
            <a:off x="-23085" y="1701259"/>
            <a:ext cx="12238172" cy="3600291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3360409" y="3062334"/>
            <a:ext cx="5470551" cy="101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66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谢谢您的指导</a:t>
            </a:r>
            <a:endParaRPr lang="zh-CN" altLang="en-US" sz="6600" b="1" dirty="0">
              <a:solidFill>
                <a:srgbClr val="31859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" y="6740505"/>
            <a:ext cx="12192000" cy="11660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4763" y="831081"/>
            <a:ext cx="6191076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r>
              <a:rPr lang="zh-CN" altLang="en-US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和浏览器区别：</a:t>
            </a:r>
            <a:endParaRPr lang="zh-CN" altLang="en-US" sz="2400" b="1" dirty="0">
              <a:solidFill>
                <a:srgbClr val="527C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4763" y="1301863"/>
            <a:ext cx="10582420" cy="281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用户界面就像普通浏览器的小型压缩版本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，但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不包含几个常见的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元素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地址、选项卡、标题和状态栏</a:t>
            </a:r>
            <a:endParaRPr lang="zh-CN" altLang="zh-CN" sz="2400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 UI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是一个</a:t>
            </a:r>
            <a:r>
              <a:rPr lang="zh-CN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视图组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的情况，是多个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 UI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组件的集合。它使用渲染队列管理多个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WUI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，并且</a:t>
            </a:r>
            <a:r>
              <a:rPr lang="zh-CN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只向用户渲染最前面的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WUI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初始化</a:t>
            </a:r>
            <a:r>
              <a:rPr lang="en-US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sz="2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内容的方式不同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。与允许用户手动键入网站地址的常规浏览器相比，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通过编程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初始化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7" y="4037681"/>
            <a:ext cx="10154986" cy="28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文本框 9"/>
          <p:cNvSpPr txBox="1"/>
          <p:nvPr/>
        </p:nvSpPr>
        <p:spPr>
          <a:xfrm>
            <a:off x="964212" y="137682"/>
            <a:ext cx="1871721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0785" y="1249137"/>
            <a:ext cx="3101549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r>
              <a:rPr lang="zh-CN" altLang="en-US" sz="2400" b="1" dirty="0">
                <a:solidFill>
                  <a:srgbClr val="527C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应用展示：</a:t>
            </a:r>
            <a:endParaRPr lang="zh-CN" altLang="en-US" sz="2400" b="1" dirty="0">
              <a:solidFill>
                <a:srgbClr val="527C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8358" y="1845237"/>
            <a:ext cx="6501459" cy="367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广告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在本机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中呈现网页的博客类应用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某些网页形式的购物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完成对网站的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身份验证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银行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通常使用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呈现报表</a:t>
            </a:r>
            <a:endParaRPr lang="zh-CN" altLang="en-US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0761" y="811154"/>
            <a:ext cx="3254928" cy="578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9"/>
          <p:cNvSpPr txBox="1"/>
          <p:nvPr/>
        </p:nvSpPr>
        <p:spPr>
          <a:xfrm>
            <a:off x="964212" y="137682"/>
            <a:ext cx="1871721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2825" y="1230736"/>
            <a:ext cx="10883450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据统计：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、优步、麦当劳、微信、谷歌新闻等都存在此类漏洞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indent="-457200" algn="just">
              <a:lnSpc>
                <a:spcPct val="125000"/>
              </a:lnSpc>
              <a:buFont typeface="+mj-lt"/>
              <a:buAutoNum type="arabicPeriod"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13" y="2409900"/>
            <a:ext cx="10472063" cy="4062363"/>
          </a:xfrm>
          <a:prstGeom prst="rect">
            <a:avLst/>
          </a:prstGeom>
        </p:spPr>
      </p:pic>
      <p:sp>
        <p:nvSpPr>
          <p:cNvPr id="22" name="文本框 9"/>
          <p:cNvSpPr txBox="1"/>
          <p:nvPr/>
        </p:nvSpPr>
        <p:spPr>
          <a:xfrm>
            <a:off x="964212" y="137682"/>
            <a:ext cx="1871721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869" y="1080450"/>
            <a:ext cx="10883450" cy="51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Skype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遭受主机导航攻击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8298" y="2018846"/>
            <a:ext cx="10883450" cy="1896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攻击者向受害用户发送包含良性但易受攻击的链接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用户单击该链接时，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实例将启动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加载的网页在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iframe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中包括第三方不受信任的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嵌入的不受信任内容能够通过传统或特权导航攻击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" r="3918"/>
          <a:stretch>
            <a:fillRect/>
          </a:stretch>
        </p:blipFill>
        <p:spPr>
          <a:xfrm>
            <a:off x="7751955" y="4166685"/>
            <a:ext cx="4368057" cy="24412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0" y="4166685"/>
            <a:ext cx="7239074" cy="2441282"/>
          </a:xfrm>
          <a:prstGeom prst="rect">
            <a:avLst/>
          </a:prstGeom>
        </p:spPr>
      </p:pic>
      <p:sp>
        <p:nvSpPr>
          <p:cNvPr id="22" name="文本框 9"/>
          <p:cNvSpPr txBox="1"/>
          <p:nvPr/>
        </p:nvSpPr>
        <p:spPr>
          <a:xfrm>
            <a:off x="964212" y="137682"/>
            <a:ext cx="1871721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893"/>
            <a:ext cx="12192000" cy="548537"/>
          </a:xfrm>
          <a:prstGeom prst="rect">
            <a:avLst/>
          </a:prstGeom>
          <a:blipFill>
            <a:blip r:embed="rId1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8" name="组合 17"/>
          <p:cNvGrpSpPr/>
          <p:nvPr/>
        </p:nvGrpSpPr>
        <p:grpSpPr>
          <a:xfrm>
            <a:off x="264871" y="893"/>
            <a:ext cx="575914" cy="836494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299" y="137681"/>
            <a:ext cx="329055" cy="411749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0570" y="8397151"/>
            <a:ext cx="876935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延时符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84" y="28152"/>
            <a:ext cx="2568527" cy="4883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869" y="993300"/>
            <a:ext cx="10883450" cy="51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algn="just">
              <a:lnSpc>
                <a:spcPct val="125000"/>
              </a:lnSpc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KAYAK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遭受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WUI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重叠攻击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8298" y="1841764"/>
            <a:ext cx="10883450" cy="14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用户单击其中一个搜索结果，（例如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航班），然后单击“查看”按钮以获取更多详细信息用户单击该链接时，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WebView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实例将启动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网页中，嵌入了额外的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iFrame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以加载第三方跟踪内容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742" y="3429000"/>
            <a:ext cx="2591613" cy="30915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42" y="3429000"/>
            <a:ext cx="6488293" cy="3091224"/>
          </a:xfrm>
          <a:prstGeom prst="rect">
            <a:avLst/>
          </a:prstGeom>
        </p:spPr>
      </p:pic>
      <p:sp>
        <p:nvSpPr>
          <p:cNvPr id="22" name="文本框 9"/>
          <p:cNvSpPr txBox="1"/>
          <p:nvPr/>
        </p:nvSpPr>
        <p:spPr>
          <a:xfrm>
            <a:off x="964212" y="137682"/>
            <a:ext cx="1871721" cy="34417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0" lvl="1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5257</Words>
  <Application>WPS 演示</Application>
  <PresentationFormat>宽屏</PresentationFormat>
  <Paragraphs>434</Paragraphs>
  <Slides>41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Times New Roman</vt:lpstr>
      <vt:lpstr>Helvetica Neue</vt:lpstr>
      <vt:lpstr>等线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汕成</dc:creator>
  <cp:lastModifiedBy>大东</cp:lastModifiedBy>
  <cp:revision>154</cp:revision>
  <dcterms:created xsi:type="dcterms:W3CDTF">2021-12-06T07:55:00Z</dcterms:created>
  <dcterms:modified xsi:type="dcterms:W3CDTF">2021-12-21T05:30:10Z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AA9FA8FEAB634E16873ED1012A24499E</vt:lpwstr>
  </property>
  <property fmtid="{D5CDD505-2E9C-101B-9397-08002B2CF9AE}" pid="3" name="KSOProductBuildVer">
    <vt:lpwstr>2052-11.1.0.11115</vt:lpwstr>
  </property>
</Properties>
</file>